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56" r:id="rId2"/>
    <p:sldId id="257" r:id="rId3"/>
    <p:sldId id="260" r:id="rId4"/>
    <p:sldId id="258" r:id="rId5"/>
    <p:sldId id="259" r:id="rId6"/>
    <p:sldId id="272" r:id="rId7"/>
    <p:sldId id="273" r:id="rId8"/>
    <p:sldId id="274" r:id="rId9"/>
    <p:sldId id="261" r:id="rId10"/>
    <p:sldId id="262" r:id="rId11"/>
    <p:sldId id="267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86" r:id="rId21"/>
    <p:sldId id="275" r:id="rId22"/>
    <p:sldId id="338" r:id="rId23"/>
    <p:sldId id="371" r:id="rId24"/>
    <p:sldId id="336" r:id="rId25"/>
    <p:sldId id="337" r:id="rId26"/>
    <p:sldId id="339" r:id="rId27"/>
    <p:sldId id="370" r:id="rId28"/>
    <p:sldId id="340" r:id="rId29"/>
    <p:sldId id="360" r:id="rId30"/>
    <p:sldId id="372" r:id="rId31"/>
    <p:sldId id="373" r:id="rId32"/>
    <p:sldId id="374" r:id="rId33"/>
    <p:sldId id="375" r:id="rId34"/>
    <p:sldId id="30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21A5E-96C2-4CFF-8CBA-CBF765539E97}" v="31" dt="2025-10-30T02:40:28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723" autoAdjust="0"/>
  </p:normalViewPr>
  <p:slideViewPr>
    <p:cSldViewPr snapToGrid="0">
      <p:cViewPr>
        <p:scale>
          <a:sx n="58" d="100"/>
          <a:sy n="58" d="100"/>
        </p:scale>
        <p:origin x="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0C9B2-381F-4738-8074-C473872D8934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6832B-4C9C-46C9-89CF-FA56284C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8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3829097-A5C4-4B3E-955A-91E27539F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92576D2-0F0C-4514-91B2-41A116E720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43A0075-DDB0-402D-B158-D46D02E016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88014D1-16F7-4E87-83F6-CF30B4A30D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ADDF4C0-CECC-4C9C-B041-D5DB8AEB3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AA275F5-7E3D-4FBE-A093-1B4E555C1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08BC96C-0F3C-49B4-BD1C-D7C9A76D0E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4CCC8CC-42B6-4C68-AEA8-2AD12A394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1D9434C-C16E-4539-9479-B653F2F22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7039271-C897-4545-BE44-44FDAE6D36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17F1769-B9CE-4077-8E6D-B42EC8F58D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79A53A6-DD6A-46FB-9C23-B6CAFC259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E86A235-E28D-4E91-A30D-ECBDE90CD9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9DC5A37-973A-4548-9479-82191F1BE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08D79E2-1B61-435F-A375-0833479BE6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642AF93-6D6B-46DA-9DEC-80402C210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Gallium-68 is used for cancer detection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C74B0-FD52-42CB-BB11-23E36F15E220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85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17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1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3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5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5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1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1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0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7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B82D0-5C65-3724-D156-C6D570D74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7904" y="979051"/>
            <a:ext cx="3414319" cy="1807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Nuclear Imaging II</a:t>
            </a:r>
            <a:br>
              <a:rPr lang="en-US" sz="3600" dirty="0"/>
            </a:br>
            <a:r>
              <a:rPr lang="en-US" sz="3600" dirty="0"/>
              <a:t>(PET)</a:t>
            </a:r>
          </a:p>
        </p:txBody>
      </p:sp>
      <p:pic>
        <p:nvPicPr>
          <p:cNvPr id="4" name="Picture 3" descr="Two surgeons reviewing an x-ray">
            <a:extLst>
              <a:ext uri="{FF2B5EF4-FFF2-40B4-BE49-F238E27FC236}">
                <a16:creationId xmlns:a16="http://schemas.microsoft.com/office/drawing/2014/main" id="{9E00EF66-6D93-440D-5AE3-854CF6F7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" r="5126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34DCF77-A9C4-F4E5-A4F4-D391BF331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7905" y="2946399"/>
            <a:ext cx="3414319" cy="2296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/>
              <a:t>RT4220 – Lecture #13</a:t>
            </a:r>
          </a:p>
          <a:p>
            <a:pPr algn="ctr">
              <a:lnSpc>
                <a:spcPct val="120000"/>
              </a:lnSpc>
            </a:pPr>
            <a:r>
              <a:rPr lang="en-US" dirty="0"/>
              <a:t>Kedree Proffitt</a:t>
            </a:r>
          </a:p>
          <a:p>
            <a:pPr algn="ctr">
              <a:lnSpc>
                <a:spcPct val="120000"/>
              </a:lnSpc>
            </a:pPr>
            <a:r>
              <a:rPr lang="en-US" dirty="0"/>
              <a:t>WSU</a:t>
            </a:r>
          </a:p>
          <a:p>
            <a:pPr algn="ctr">
              <a:lnSpc>
                <a:spcPct val="120000"/>
              </a:lnSpc>
            </a:pPr>
            <a:r>
              <a:rPr lang="en-US" dirty="0"/>
              <a:t>10/30/2025</a:t>
            </a:r>
          </a:p>
        </p:txBody>
      </p:sp>
    </p:spTree>
    <p:extLst>
      <p:ext uri="{BB962C8B-B14F-4D97-AF65-F5344CB8AC3E}">
        <p14:creationId xmlns:p14="http://schemas.microsoft.com/office/powerpoint/2010/main" val="262803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82F19-2CBB-BE03-5C09-34498C1B3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5A95-C0D3-D977-D3AD-E383F500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5371-FF68-A81D-8580-40099FBA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BAC3B-DDD0-1E10-38B5-D721C7F5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24" y="0"/>
            <a:ext cx="103115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A3CAC-27F4-6436-1610-C75A1CC21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9A957-C80D-1306-B082-8CB0B282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438DA-2477-D6C7-04A1-7102C7BFF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47528-DFAB-E49C-D0DB-4B4FAC68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" y="0"/>
            <a:ext cx="12188674" cy="685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28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167EF-6843-B1C6-FC4B-9125D2785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0073-2642-DE77-84DB-B68C3910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7BB3E-A963-46F6-8304-989F47E9D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061DE-B1A6-2628-7275-9D8A0446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69" y="0"/>
            <a:ext cx="10258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8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11BEE-0ADE-0FE6-FC62-3AED14CC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9799-278C-79D8-D27A-997F5904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B1A4-62AD-E775-9AA0-14CE771DF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DE709-BFAD-F996-1C45-BF58163E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8" y="0"/>
            <a:ext cx="102951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E7DAB-C64B-2D5A-57B3-CAA93640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B683-2486-FEAD-7F5E-55E60E97A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DC90A-AA8A-4996-259F-95AE38831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161AA-AF56-AB66-2009-C1E0AD17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22" y="0"/>
            <a:ext cx="10323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0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8313A-D526-64CE-AB2F-7FFE77BCF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F909-A3A1-5CAF-E365-7A84AF99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9C71-724C-279D-89EE-4EEB4FAC8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37354-830B-69A8-446D-2853C690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7" y="0"/>
            <a:ext cx="10295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4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2A324-749D-C591-7FEC-746458C14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89F9-9C50-C1E4-3557-DDD4EF54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27AE7-C9F5-B45D-DE09-B1391EBDF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6473-6A72-C290-C25B-2D44C9BD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3" y="1"/>
            <a:ext cx="10270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03AAF-27B5-311F-C725-64DF487E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D427-B13F-E0CC-5ABF-62107BC3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0CA0C-8ED3-69F4-1000-8BB9634EB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744C2-02D5-E2DB-9A48-633D3A76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7" y="0"/>
            <a:ext cx="102951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6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ECAD8-F6FD-5DEC-5947-28224C47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9E70-C536-2467-22E9-8DA51F3D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7DDA-E09B-79B2-D02E-62A847901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9A69D-2BFE-3054-6A15-D4060B5F1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-36779"/>
            <a:ext cx="10374086" cy="692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2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307DA-DC38-D005-798F-EB8BFB112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8FEE-C8D0-869A-3831-C8AA0E77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A1AA8-FF36-C6BF-A894-27F319574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6EBC9-8ADE-DE33-57FA-EFD5C1C1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3" y="0"/>
            <a:ext cx="10270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0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DB2B-4430-5726-6E41-ABBDDC4FA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Basics of PET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6F34-EF48-64DF-416D-18EC055C7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Positron Emission Tomography  Positron  2x 511 keV photons oppositely opposed  </a:t>
            </a:r>
            <a:r>
              <a:rPr lang="en-US" sz="2400" i="1" dirty="0">
                <a:sym typeface="Wingdings" panose="05000000000000000000" pitchFamily="2" charset="2"/>
              </a:rPr>
              <a:t>near</a:t>
            </a:r>
            <a:r>
              <a:rPr lang="en-US" sz="2400" dirty="0">
                <a:sym typeface="Wingdings" panose="05000000000000000000" pitchFamily="2" charset="2"/>
              </a:rPr>
              <a:t>-simultaneous detection of each photon tells us where it came from  we can </a:t>
            </a:r>
            <a:r>
              <a:rPr lang="en-US" sz="2400" b="1" dirty="0">
                <a:sym typeface="Wingdings" panose="05000000000000000000" pitchFamily="2" charset="2"/>
              </a:rPr>
              <a:t>quantify</a:t>
            </a:r>
            <a:r>
              <a:rPr lang="en-US" sz="2400" dirty="0">
                <a:sym typeface="Wingdings" panose="05000000000000000000" pitchFamily="2" charset="2"/>
              </a:rPr>
              <a:t> how much tracer was deposited in a given location</a:t>
            </a:r>
          </a:p>
          <a:p>
            <a:r>
              <a:rPr lang="en-US" sz="2400" dirty="0">
                <a:sym typeface="Wingdings" panose="05000000000000000000" pitchFamily="2" charset="2"/>
              </a:rPr>
              <a:t>Extremely short half-life of positron emitters: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C-11: 20 mins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O-15: 2 mins</a:t>
            </a:r>
          </a:p>
          <a:p>
            <a:pPr lvl="1"/>
            <a:r>
              <a:rPr lang="en-US" sz="2200" b="1" dirty="0">
                <a:sym typeface="Wingdings" panose="05000000000000000000" pitchFamily="2" charset="2"/>
              </a:rPr>
              <a:t>F-18: 110 mins</a:t>
            </a:r>
            <a:endParaRPr lang="en-US" sz="22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Short half life </a:t>
            </a:r>
            <a:r>
              <a:rPr lang="en-US" sz="2400" b="1" dirty="0">
                <a:sym typeface="Wingdings" panose="05000000000000000000" pitchFamily="2" charset="2"/>
              </a:rPr>
              <a:t>requires</a:t>
            </a:r>
            <a:r>
              <a:rPr lang="en-US" sz="2400" dirty="0">
                <a:sym typeface="Wingdings" panose="05000000000000000000" pitchFamily="2" charset="2"/>
              </a:rPr>
              <a:t> on-site production; we have a generator!</a:t>
            </a:r>
          </a:p>
          <a:p>
            <a:r>
              <a:rPr lang="en-US" sz="2400" dirty="0">
                <a:sym typeface="Wingdings" panose="05000000000000000000" pitchFamily="2" charset="2"/>
              </a:rPr>
              <a:t>Most common PET radiopharmaceutical is </a:t>
            </a:r>
            <a:r>
              <a:rPr lang="en-US" sz="2400" b="1" dirty="0" err="1">
                <a:sym typeface="Wingdings" panose="05000000000000000000" pitchFamily="2" charset="2"/>
              </a:rPr>
              <a:t>F</a:t>
            </a:r>
            <a:r>
              <a:rPr lang="en-US" sz="2400" dirty="0" err="1">
                <a:sym typeface="Wingdings" panose="05000000000000000000" pitchFamily="2" charset="2"/>
              </a:rPr>
              <a:t>luoro</a:t>
            </a:r>
            <a:r>
              <a:rPr lang="en-US" sz="2400" b="1" dirty="0" err="1">
                <a:sym typeface="Wingdings" panose="05000000000000000000" pitchFamily="2" charset="2"/>
              </a:rPr>
              <a:t>D</a:t>
            </a:r>
            <a:r>
              <a:rPr lang="en-US" sz="2400" dirty="0" err="1">
                <a:sym typeface="Wingdings" panose="05000000000000000000" pitchFamily="2" charset="2"/>
              </a:rPr>
              <a:t>eoxy</a:t>
            </a:r>
            <a:r>
              <a:rPr lang="en-US" sz="2400" b="1" dirty="0" err="1">
                <a:sym typeface="Wingdings" panose="05000000000000000000" pitchFamily="2" charset="2"/>
              </a:rPr>
              <a:t>G</a:t>
            </a:r>
            <a:r>
              <a:rPr lang="en-US" sz="2400" dirty="0" err="1">
                <a:sym typeface="Wingdings" panose="05000000000000000000" pitchFamily="2" charset="2"/>
              </a:rPr>
              <a:t>lucose</a:t>
            </a:r>
            <a:r>
              <a:rPr lang="en-US" sz="2400" dirty="0">
                <a:sym typeface="Wingdings" panose="05000000000000000000" pitchFamily="2" charset="2"/>
              </a:rPr>
              <a:t> (F-18 != FDG)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C89E9-32D6-1265-C2DC-8EEC07B9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43" y="2732083"/>
            <a:ext cx="2881139" cy="20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35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lorful Circle Lights">
            <a:extLst>
              <a:ext uri="{FF2B5EF4-FFF2-40B4-BE49-F238E27FC236}">
                <a16:creationId xmlns:a16="http://schemas.microsoft.com/office/drawing/2014/main" id="{3D99BB11-9BC2-76C0-A3A0-763F7D00B0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36" r="1" b="51"/>
          <a:stretch>
            <a:fillRect/>
          </a:stretch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09C16-CE04-DDCB-05CE-DCA070C94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5758629" cy="269686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Other Nuclear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0533C-C765-48F9-E5B1-A581AC874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402572" cy="128788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All the things I never saw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7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87A67-9C6D-98F1-5106-78B4C3C2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272A-E80B-4D26-ED33-DEAFF6DC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A4F88-D848-3FD1-2191-360289330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1C271-BB0D-CC37-6476-AB074274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18" y="0"/>
            <a:ext cx="911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9DD1093-31CE-46C3-8F66-B8461943B3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I-131 Therapy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DBBF3D4-1517-44B9-B6B1-0F88866E2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8686800" cy="54864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altLang="en-US" sz="2800" dirty="0"/>
              <a:t>I-131 (administered orally) is intended for:</a:t>
            </a:r>
          </a:p>
          <a:p>
            <a:pPr lvl="1" eaLnBrk="1" hangingPunct="1">
              <a:defRPr/>
            </a:pPr>
            <a:r>
              <a:rPr lang="en-US" altLang="en-US" sz="2400" dirty="0"/>
              <a:t>Treating thyroid diseases (</a:t>
            </a:r>
            <a:r>
              <a:rPr lang="en-US" altLang="en-US" sz="2400" dirty="0" err="1"/>
              <a:t>ie</a:t>
            </a:r>
            <a:r>
              <a:rPr lang="en-US" altLang="en-US" sz="2400" dirty="0"/>
              <a:t>. hyperthyroidism: 4-10mCi)</a:t>
            </a:r>
          </a:p>
          <a:p>
            <a:pPr lvl="1" eaLnBrk="1" hangingPunct="1">
              <a:defRPr/>
            </a:pPr>
            <a:r>
              <a:rPr lang="en-US" altLang="en-US" sz="2400" dirty="0"/>
              <a:t>Treating thyroid carcinomas (100-150mCi)</a:t>
            </a:r>
          </a:p>
          <a:p>
            <a:pPr lvl="1" eaLnBrk="1" hangingPunct="1">
              <a:defRPr/>
            </a:pPr>
            <a:r>
              <a:rPr lang="en-US" altLang="en-US" sz="2400" dirty="0"/>
              <a:t>Post thyroidectomy or thyroid lobectomy (75-150mCi)</a:t>
            </a:r>
          </a:p>
          <a:p>
            <a:pPr lvl="1" eaLnBrk="1" hangingPunct="1">
              <a:defRPr/>
            </a:pPr>
            <a:r>
              <a:rPr lang="en-US" altLang="en-US" sz="2400" dirty="0"/>
              <a:t>Treatment of distant metastases (150-&gt;200mCi)</a:t>
            </a:r>
          </a:p>
          <a:p>
            <a:pPr lvl="1" eaLnBrk="1" hangingPunct="1">
              <a:defRPr/>
            </a:pPr>
            <a:r>
              <a:rPr lang="en-US" altLang="en-US" sz="2400" dirty="0"/>
              <a:t>Diagnostic studies (I-131: 4-10</a:t>
            </a:r>
            <a:r>
              <a:rPr lang="el-GR" altLang="en-US" sz="2400" dirty="0"/>
              <a:t>μ</a:t>
            </a:r>
            <a:r>
              <a:rPr lang="en-US" altLang="en-US" sz="2400" dirty="0" err="1"/>
              <a:t>Ci</a:t>
            </a:r>
            <a:r>
              <a:rPr lang="en-US" altLang="en-US" sz="2400" dirty="0"/>
              <a:t> or I-123: 100-200 </a:t>
            </a:r>
            <a:r>
              <a:rPr lang="el-GR" altLang="en-US" sz="2400" dirty="0"/>
              <a:t>μ</a:t>
            </a:r>
            <a:r>
              <a:rPr lang="en-US" altLang="en-US" sz="2400" dirty="0" err="1"/>
              <a:t>Ci</a:t>
            </a:r>
            <a:r>
              <a:rPr lang="en-US" altLang="en-US" sz="2400" dirty="0"/>
              <a:t>)</a:t>
            </a:r>
          </a:p>
          <a:p>
            <a:pPr eaLnBrk="1" hangingPunct="1">
              <a:defRPr/>
            </a:pPr>
            <a:endParaRPr lang="en-US" altLang="en-US" sz="800" dirty="0"/>
          </a:p>
          <a:p>
            <a:pPr eaLnBrk="1" hangingPunct="1">
              <a:defRPr/>
            </a:pPr>
            <a:r>
              <a:rPr lang="en-US" altLang="en-US" sz="2800" dirty="0"/>
              <a:t>Therapeutic patients:</a:t>
            </a:r>
          </a:p>
          <a:p>
            <a:pPr lvl="1" eaLnBrk="1" hangingPunct="1">
              <a:defRPr/>
            </a:pPr>
            <a:r>
              <a:rPr lang="en-US" altLang="en-US" sz="2400" dirty="0"/>
              <a:t>Must avoid contact with pregnant women, infants and young children for a few days post treatment</a:t>
            </a:r>
          </a:p>
          <a:p>
            <a:pPr lvl="1" eaLnBrk="1" hangingPunct="1">
              <a:defRPr/>
            </a:pPr>
            <a:r>
              <a:rPr lang="en-US" altLang="en-US" sz="2400" dirty="0"/>
              <a:t>Should not sleep in the same bed with another person for a few days post treatment</a:t>
            </a:r>
          </a:p>
          <a:p>
            <a:pPr marL="457200" lvl="1" indent="0">
              <a:buNone/>
              <a:defRPr/>
            </a:pPr>
            <a:endParaRPr lang="en-US" altLang="en-US" sz="1000" dirty="0"/>
          </a:p>
          <a:p>
            <a:pPr marL="0" indent="0" algn="ctr">
              <a:buNone/>
              <a:defRPr/>
            </a:pPr>
            <a:r>
              <a:rPr lang="en-US" altLang="en-US" sz="2400" i="1" dirty="0"/>
              <a:t>Hospitals may quarantine therapeutic patients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0D08F4A-A8BC-4B18-8CD1-32E8D9FA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39875"/>
            <a:ext cx="8686800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8" name="Rectangle 2">
            <a:extLst>
              <a:ext uri="{FF2B5EF4-FFF2-40B4-BE49-F238E27FC236}">
                <a16:creationId xmlns:a16="http://schemas.microsoft.com/office/drawing/2014/main" id="{B82384C4-074A-4FC5-BC38-BFFBEC863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I-131 Therapy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16BDB35-C480-4036-8529-8EBD7CBE4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539876"/>
            <a:ext cx="5486400" cy="50895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i="1"/>
              <a:t>Hospital room setup for a therapeutic I-131 patient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22EF4A2-DA26-436B-85B5-D247DD857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I-131 Therapy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E90137B-DD07-4134-8FAC-A791D31746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219200"/>
            <a:ext cx="8763000" cy="5410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Beta minus decay</a:t>
            </a:r>
          </a:p>
          <a:p>
            <a:pPr lvl="1" eaLnBrk="1" hangingPunct="1"/>
            <a:r>
              <a:rPr lang="en-US" altLang="en-US" sz="2400" dirty="0"/>
              <a:t>8.01 day half life</a:t>
            </a:r>
          </a:p>
          <a:p>
            <a:pPr lvl="1" eaLnBrk="1" hangingPunct="1"/>
            <a:r>
              <a:rPr lang="en-US" altLang="en-US" sz="2400" dirty="0"/>
              <a:t>90% of Decays have:</a:t>
            </a:r>
          </a:p>
          <a:p>
            <a:pPr lvl="2" eaLnBrk="1" hangingPunct="1"/>
            <a:r>
              <a:rPr lang="en-US" altLang="en-US" sz="2400" dirty="0"/>
              <a:t>Max beta particle energy = 606.3keV</a:t>
            </a:r>
          </a:p>
          <a:p>
            <a:pPr lvl="2" eaLnBrk="1" hangingPunct="1"/>
            <a:r>
              <a:rPr lang="en-US" altLang="en-US" sz="2400" dirty="0"/>
              <a:t>Average energy of 190keV (~1/3 </a:t>
            </a:r>
            <a:r>
              <a:rPr lang="en-US" altLang="en-US" sz="2400" dirty="0" err="1"/>
              <a:t>MaxE</a:t>
            </a:r>
            <a:r>
              <a:rPr lang="en-US" altLang="en-US" sz="2400" dirty="0"/>
              <a:t>)</a:t>
            </a:r>
          </a:p>
          <a:p>
            <a:pPr lvl="1" eaLnBrk="1" hangingPunct="1"/>
            <a:r>
              <a:rPr lang="en-US" altLang="en-US" sz="2400" dirty="0"/>
              <a:t>Beta energy absorbed within 0.6 to 2.0mm of tissue thickness</a:t>
            </a:r>
          </a:p>
          <a:p>
            <a:pPr eaLnBrk="1" hangingPunct="1"/>
            <a:r>
              <a:rPr lang="en-US" altLang="en-US" sz="2400" dirty="0"/>
              <a:t>~637 keV &amp; 365 keV gamma emitted</a:t>
            </a:r>
          </a:p>
          <a:p>
            <a:pPr lvl="1" eaLnBrk="1" hangingPunct="1"/>
            <a:r>
              <a:rPr lang="en-US" altLang="en-US" sz="2400" dirty="0"/>
              <a:t>Can be used for imaging or uptake measurement</a:t>
            </a:r>
          </a:p>
          <a:p>
            <a:pPr lvl="1" eaLnBrk="1" hangingPunct="1"/>
            <a:r>
              <a:rPr lang="en-US" altLang="en-US" sz="2400" dirty="0"/>
              <a:t>I-131 is never used solely for diagnostic purposes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E3E90A0-1396-4D92-B5EB-B8D65A650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I-131 Decay Chart</a:t>
            </a:r>
          </a:p>
        </p:txBody>
      </p:sp>
      <p:pic>
        <p:nvPicPr>
          <p:cNvPr id="14339" name="Picture 2" descr="File:Iodine-131-decay-scheme-simplified.svg">
            <a:extLst>
              <a:ext uri="{FF2B5EF4-FFF2-40B4-BE49-F238E27FC236}">
                <a16:creationId xmlns:a16="http://schemas.microsoft.com/office/drawing/2014/main" id="{27FF8AB3-A2A2-4C5E-8B82-CEF72429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t="7390" r="8272" b="10535"/>
          <a:stretch>
            <a:fillRect/>
          </a:stretch>
        </p:blipFill>
        <p:spPr bwMode="auto">
          <a:xfrm>
            <a:off x="2057400" y="1524000"/>
            <a:ext cx="81153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E5CD0F8-19B4-4688-A324-87D77D0C6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I-123 Diagnostic Studies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EB31968-7FB3-45BD-B2B4-F2E3560AA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219200"/>
            <a:ext cx="8839200" cy="5410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I-123 has a short half-life (13.3hr) </a:t>
            </a:r>
          </a:p>
          <a:p>
            <a:pPr lvl="1" eaLnBrk="1" hangingPunct="1"/>
            <a:r>
              <a:rPr lang="en-US" altLang="en-US" sz="2400" dirty="0"/>
              <a:t>I-131 half-life was 8.01 days</a:t>
            </a:r>
          </a:p>
          <a:p>
            <a:pPr lvl="1" eaLnBrk="1" hangingPunct="1"/>
            <a:r>
              <a:rPr lang="en-US" altLang="en-US" sz="2400" dirty="0"/>
              <a:t>97% Beta Minus, 3% EC</a:t>
            </a:r>
          </a:p>
          <a:p>
            <a:pPr lvl="1" eaLnBrk="1" hangingPunct="1"/>
            <a:r>
              <a:rPr lang="en-US" altLang="en-US" sz="2400" dirty="0"/>
              <a:t>Emits 159keV gammas</a:t>
            </a:r>
          </a:p>
          <a:p>
            <a:pPr lvl="1" eaLnBrk="1" hangingPunct="1"/>
            <a:r>
              <a:rPr lang="en-US" altLang="en-US" sz="2400" dirty="0"/>
              <a:t>Allows for much lower dose to patient</a:t>
            </a:r>
          </a:p>
          <a:p>
            <a:pPr eaLnBrk="1" hangingPunct="1"/>
            <a:r>
              <a:rPr lang="en-US" altLang="en-US" sz="2400" dirty="0"/>
              <a:t>Patient studies are performed 6-24hrs after ingestion</a:t>
            </a:r>
          </a:p>
          <a:p>
            <a:pPr lvl="1" eaLnBrk="1" hangingPunct="1"/>
            <a:r>
              <a:rPr lang="en-US" altLang="en-US" sz="2400" dirty="0"/>
              <a:t>Allows time for accumulation in the thyroid</a:t>
            </a:r>
          </a:p>
          <a:p>
            <a:pPr eaLnBrk="1" hangingPunct="1"/>
            <a:r>
              <a:rPr lang="en-US" altLang="en-US" sz="2400" dirty="0"/>
              <a:t>Gamma camera’s </a:t>
            </a:r>
            <a:r>
              <a:rPr lang="en-US" altLang="en-US" sz="2400" dirty="0" err="1"/>
              <a:t>NaI</a:t>
            </a:r>
            <a:r>
              <a:rPr lang="en-US" altLang="en-US" sz="2400" dirty="0"/>
              <a:t> detector is efficient due to the 159keV photons that emitted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41394CBF-4079-466F-804A-5B65F7D659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I-123 Diagnostic Studies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CDDF906-34EF-41C2-B30B-EC1A6E9FD6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295400"/>
            <a:ext cx="5486400" cy="5410200"/>
          </a:xfrm>
        </p:spPr>
        <p:txBody>
          <a:bodyPr/>
          <a:lstStyle/>
          <a:p>
            <a:pPr eaLnBrk="1" hangingPunct="1"/>
            <a:r>
              <a:rPr lang="en-US" altLang="en-US" sz="2800"/>
              <a:t>Thyroid uptake study:</a:t>
            </a:r>
          </a:p>
          <a:p>
            <a:pPr lvl="1" eaLnBrk="1" hangingPunct="1"/>
            <a:r>
              <a:rPr lang="en-US" altLang="en-US" sz="2400"/>
              <a:t>Determine thyroid functionality by counting how much radioactivity is taken into the thyroid</a:t>
            </a:r>
          </a:p>
          <a:p>
            <a:pPr lvl="1" eaLnBrk="1" hangingPunct="1"/>
            <a:r>
              <a:rPr lang="en-US" altLang="en-US" sz="2400"/>
              <a:t>Normal uptake = 15-25%</a:t>
            </a:r>
          </a:p>
          <a:p>
            <a:pPr lvl="2" eaLnBrk="1" hangingPunct="1"/>
            <a:r>
              <a:rPr lang="en-US" altLang="en-US" sz="2000"/>
              <a:t>Hypo: &lt;10%</a:t>
            </a:r>
          </a:p>
          <a:p>
            <a:pPr lvl="2" eaLnBrk="1" hangingPunct="1"/>
            <a:r>
              <a:rPr lang="en-US" altLang="en-US" sz="2000"/>
              <a:t>Hyper: &gt;30%</a:t>
            </a:r>
          </a:p>
          <a:p>
            <a:pPr lvl="1" eaLnBrk="1" hangingPunct="1"/>
            <a:r>
              <a:rPr lang="en-US" altLang="en-US" sz="2400"/>
              <a:t>Performed using a gamma camera with a </a:t>
            </a:r>
            <a:r>
              <a:rPr lang="en-US" altLang="en-US" sz="2400" b="1"/>
              <a:t>pinhole collimator </a:t>
            </a:r>
            <a:r>
              <a:rPr lang="en-US" altLang="en-US" sz="2400"/>
              <a:t>or a scintillation detector called a “thyroid probe”</a:t>
            </a:r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00B57068-095B-4BD6-9CB6-771EF3A4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88" y="1371601"/>
            <a:ext cx="3332162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http://e-radiography.net/ibase8/5_equipment/slides/Equipment_gamma_camera_pinhole_collimator.jpg">
            <a:extLst>
              <a:ext uri="{FF2B5EF4-FFF2-40B4-BE49-F238E27FC236}">
                <a16:creationId xmlns:a16="http://schemas.microsoft.com/office/drawing/2014/main" id="{3BF97246-C369-410F-ADEA-1D7F3DE2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066801"/>
            <a:ext cx="224155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8" name="Rectangle 2">
            <a:extLst>
              <a:ext uri="{FF2B5EF4-FFF2-40B4-BE49-F238E27FC236}">
                <a16:creationId xmlns:a16="http://schemas.microsoft.com/office/drawing/2014/main" id="{7B8373FF-AF57-4DBD-895F-5791B17C4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I-123 Diagnostic Studies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5D839EA-14EE-4203-9106-44553C59BB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219200"/>
            <a:ext cx="8763000" cy="5410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altLang="en-US" sz="2400" dirty="0"/>
              <a:t>Imaging with Gamma Camera</a:t>
            </a:r>
          </a:p>
          <a:p>
            <a:pPr lvl="1" eaLnBrk="1" hangingPunct="1">
              <a:defRPr/>
            </a:pPr>
            <a:r>
              <a:rPr lang="en-US" altLang="en-US" sz="2000" dirty="0"/>
              <a:t>Used to find abnormalities in absorption                                              and uptake of iodine in the thyroid</a:t>
            </a:r>
          </a:p>
          <a:p>
            <a:pPr eaLnBrk="1" hangingPunct="1">
              <a:defRPr/>
            </a:pPr>
            <a:endParaRPr lang="en-US" altLang="en-US" sz="2400" dirty="0"/>
          </a:p>
          <a:p>
            <a:pPr eaLnBrk="1" hangingPunct="1">
              <a:defRPr/>
            </a:pPr>
            <a:endParaRPr lang="en-US" altLang="en-US" sz="2400" dirty="0"/>
          </a:p>
          <a:p>
            <a:pPr eaLnBrk="1" hangingPunct="1">
              <a:defRPr/>
            </a:pPr>
            <a:endParaRPr lang="en-US" altLang="en-US" sz="2400" dirty="0"/>
          </a:p>
          <a:p>
            <a:pPr eaLnBrk="1" hangingPunct="1">
              <a:defRPr/>
            </a:pPr>
            <a:endParaRPr lang="en-US" altLang="en-US" sz="3600" dirty="0"/>
          </a:p>
          <a:p>
            <a:pPr eaLnBrk="1" hangingPunct="1">
              <a:defRPr/>
            </a:pPr>
            <a:r>
              <a:rPr lang="en-US" altLang="en-US" sz="2400" dirty="0"/>
              <a:t>Thyroid Uptake Probe</a:t>
            </a:r>
          </a:p>
          <a:p>
            <a:pPr lvl="1" eaLnBrk="1" hangingPunct="1">
              <a:defRPr/>
            </a:pPr>
            <a:r>
              <a:rPr lang="en-US" altLang="en-US" sz="2000" dirty="0"/>
              <a:t>Scintillation counting system</a:t>
            </a:r>
          </a:p>
          <a:p>
            <a:pPr lvl="1" eaLnBrk="1" hangingPunct="1">
              <a:defRPr/>
            </a:pPr>
            <a:r>
              <a:rPr lang="en-US" altLang="en-US" sz="2000" dirty="0"/>
              <a:t>Used to find uptake of iodine</a:t>
            </a:r>
          </a:p>
          <a:p>
            <a:pPr marL="457200" lvl="1" indent="0">
              <a:buNone/>
              <a:defRPr/>
            </a:pPr>
            <a:r>
              <a:rPr lang="en-US" altLang="en-US" sz="2000" dirty="0"/>
              <a:t>    in the thyroid</a:t>
            </a:r>
          </a:p>
          <a:p>
            <a:pPr lvl="1" eaLnBrk="1" hangingPunct="1">
              <a:defRPr/>
            </a:pPr>
            <a:r>
              <a:rPr lang="en-US" altLang="en-US" sz="2000" dirty="0"/>
              <a:t>Images are not created with the</a:t>
            </a:r>
          </a:p>
          <a:p>
            <a:pPr marL="457200" lvl="1" indent="0">
              <a:buNone/>
              <a:defRPr/>
            </a:pPr>
            <a:r>
              <a:rPr lang="en-US" altLang="en-US" sz="2000" dirty="0"/>
              <a:t>    uptake probe</a:t>
            </a:r>
          </a:p>
        </p:txBody>
      </p:sp>
      <p:pic>
        <p:nvPicPr>
          <p:cNvPr id="20485" name="Picture 2" descr="http://www.radiologyinfo.org/photocat/popup/dsc03180b.jpg">
            <a:extLst>
              <a:ext uri="{FF2B5EF4-FFF2-40B4-BE49-F238E27FC236}">
                <a16:creationId xmlns:a16="http://schemas.microsoft.com/office/drawing/2014/main" id="{E316E518-733C-4EBF-81EA-5ED887020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4106864"/>
            <a:ext cx="3482975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2" descr="http://upload.wikimedia.org/wikipedia/commons/e/e0/Thyroid_scan.jpg">
            <a:extLst>
              <a:ext uri="{FF2B5EF4-FFF2-40B4-BE49-F238E27FC236}">
                <a16:creationId xmlns:a16="http://schemas.microsoft.com/office/drawing/2014/main" id="{E3D1106F-B7B5-40AC-A0B0-19BA05839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36801"/>
            <a:ext cx="16002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>
            <a:extLst>
              <a:ext uri="{FF2B5EF4-FFF2-40B4-BE49-F238E27FC236}">
                <a16:creationId xmlns:a16="http://schemas.microsoft.com/office/drawing/2014/main" id="{29E57A87-CEAC-43DF-BFFF-853A3A890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143001"/>
            <a:ext cx="890587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8" name="Rectangle 2">
            <a:extLst>
              <a:ext uri="{FF2B5EF4-FFF2-40B4-BE49-F238E27FC236}">
                <a16:creationId xmlns:a16="http://schemas.microsoft.com/office/drawing/2014/main" id="{E3E5EE6D-0ECA-47D9-A6D2-A384093EC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Iodine Thyroid Uptake Study</a:t>
            </a:r>
          </a:p>
        </p:txBody>
      </p:sp>
      <p:pic>
        <p:nvPicPr>
          <p:cNvPr id="22532" name="Picture 2" descr="http://www.radiologyinfo.org/photocat/popup/dsc03180b.jpg">
            <a:extLst>
              <a:ext uri="{FF2B5EF4-FFF2-40B4-BE49-F238E27FC236}">
                <a16:creationId xmlns:a16="http://schemas.microsoft.com/office/drawing/2014/main" id="{99BB604A-7953-43B0-B576-31A70C614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4170364"/>
            <a:ext cx="3305175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F07E-923D-C218-CD5C-50F913781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0BBB-3F78-5EC4-FD5F-0ADD85D1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6279-6445-F1E9-9AB1-FCFC1C12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D95D3-3AD8-C60A-25BC-12E03AB2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49" y="0"/>
            <a:ext cx="11223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9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92" y="2209800"/>
            <a:ext cx="2274465" cy="991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Theranostics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Thera(-</a:t>
            </a:r>
            <a:r>
              <a:rPr lang="en-US" dirty="0" err="1"/>
              <a:t>peutic</a:t>
            </a:r>
            <a:r>
              <a:rPr lang="en-US" dirty="0"/>
              <a:t> / </a:t>
            </a:r>
            <a:r>
              <a:rPr lang="en-US" dirty="0" err="1"/>
              <a:t>Diag</a:t>
            </a:r>
            <a:r>
              <a:rPr lang="en-US" dirty="0"/>
              <a:t>-)</a:t>
            </a:r>
            <a:r>
              <a:rPr lang="en-US" dirty="0" err="1"/>
              <a:t>nostics</a:t>
            </a:r>
            <a:endParaRPr lang="en-US" dirty="0"/>
          </a:p>
          <a:p>
            <a:r>
              <a:rPr lang="en-US" dirty="0"/>
              <a:t>Links radionuclides to specific</a:t>
            </a:r>
            <a:br>
              <a:rPr lang="en-US" dirty="0"/>
            </a:br>
            <a:r>
              <a:rPr lang="en-US" dirty="0"/>
              <a:t>receptors</a:t>
            </a:r>
          </a:p>
          <a:p>
            <a:pPr lvl="1"/>
            <a:r>
              <a:rPr lang="en-US" dirty="0"/>
              <a:t>SSTR2 – Somatostatin Receptor</a:t>
            </a:r>
          </a:p>
          <a:p>
            <a:pPr lvl="2"/>
            <a:r>
              <a:rPr lang="en-US" dirty="0"/>
              <a:t>Expressed in NETs</a:t>
            </a:r>
          </a:p>
          <a:p>
            <a:pPr lvl="3"/>
            <a:r>
              <a:rPr lang="en-US" dirty="0" err="1"/>
              <a:t>NeuroEndocrine</a:t>
            </a:r>
            <a:r>
              <a:rPr lang="en-US" dirty="0"/>
              <a:t> Tumors</a:t>
            </a:r>
          </a:p>
          <a:p>
            <a:r>
              <a:rPr lang="en-US" dirty="0"/>
              <a:t>Ga-68 is a positron emitter (PET)</a:t>
            </a:r>
          </a:p>
          <a:p>
            <a:r>
              <a:rPr lang="en-US" dirty="0"/>
              <a:t>Lu-177 DOTATATE = “</a:t>
            </a:r>
            <a:r>
              <a:rPr lang="en-US" dirty="0" err="1"/>
              <a:t>Lutathera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C493F-C572-4DF2-BE7A-3DEC870DC96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750" y="3383668"/>
            <a:ext cx="2099806" cy="14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80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4665" y="1828801"/>
            <a:ext cx="5943600" cy="452596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Xofigo</a:t>
            </a:r>
            <a:r>
              <a:rPr lang="en-US" dirty="0"/>
              <a:t>: Ra-223 Dichloride</a:t>
            </a:r>
          </a:p>
          <a:p>
            <a:pPr lvl="1"/>
            <a:r>
              <a:rPr lang="en-US" sz="2000" dirty="0"/>
              <a:t>Bone Metastases following Prostate Cancer</a:t>
            </a:r>
          </a:p>
          <a:p>
            <a:r>
              <a:rPr lang="en-US" dirty="0"/>
              <a:t>Unnamed: Lu-177 PSMA</a:t>
            </a:r>
          </a:p>
          <a:p>
            <a:pPr lvl="1"/>
            <a:r>
              <a:rPr lang="en-US" sz="2000" dirty="0"/>
              <a:t>Prostate-Specific Metabolic Antigen</a:t>
            </a:r>
          </a:p>
          <a:p>
            <a:r>
              <a:rPr lang="en-US" dirty="0" err="1"/>
              <a:t>Lutathera</a:t>
            </a:r>
            <a:endParaRPr lang="en-US" dirty="0"/>
          </a:p>
          <a:p>
            <a:pPr lvl="1"/>
            <a:r>
              <a:rPr lang="en-US" sz="2000" dirty="0"/>
              <a:t>GEP (</a:t>
            </a:r>
            <a:r>
              <a:rPr lang="en-US" sz="2000" dirty="0" err="1"/>
              <a:t>Gastroentero</a:t>
            </a:r>
            <a:r>
              <a:rPr lang="en-US" sz="2000" dirty="0"/>
              <a:t>-pancreatic)-NETs</a:t>
            </a:r>
          </a:p>
          <a:p>
            <a:r>
              <a:rPr lang="en-US" dirty="0"/>
              <a:t>SIR-Spheres &amp; </a:t>
            </a:r>
            <a:r>
              <a:rPr lang="en-US" dirty="0" err="1"/>
              <a:t>TheraSphere</a:t>
            </a:r>
            <a:r>
              <a:rPr lang="en-US" dirty="0"/>
              <a:t>: Y-90 </a:t>
            </a:r>
            <a:r>
              <a:rPr lang="en-US" dirty="0" err="1"/>
              <a:t>MicroSpheres</a:t>
            </a:r>
            <a:endParaRPr lang="en-US" dirty="0"/>
          </a:p>
          <a:p>
            <a:pPr lvl="1"/>
            <a:r>
              <a:rPr lang="en-US" sz="2000" dirty="0"/>
              <a:t>HCC (Hepatocellular Carcinoma, a liver cancer)</a:t>
            </a:r>
          </a:p>
          <a:p>
            <a:r>
              <a:rPr lang="en-US" sz="2400" dirty="0"/>
              <a:t>Ac-224 PSMA</a:t>
            </a:r>
          </a:p>
          <a:p>
            <a:pPr lvl="1"/>
            <a:r>
              <a:rPr lang="en-US" sz="2000" dirty="0"/>
              <a:t>Alpha emitter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198" y="3051714"/>
            <a:ext cx="1665803" cy="782115"/>
          </a:xfrm>
          <a:prstGeom prst="rect">
            <a:avLst/>
          </a:prstGeom>
        </p:spPr>
      </p:pic>
      <p:pic>
        <p:nvPicPr>
          <p:cNvPr id="1036" name="Picture 12" descr="Sirtex - Sirtex and SI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2" b="31745"/>
          <a:stretch/>
        </p:blipFill>
        <p:spPr bwMode="auto">
          <a:xfrm>
            <a:off x="9189905" y="3937499"/>
            <a:ext cx="1365476" cy="49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451" y="255254"/>
            <a:ext cx="10890929" cy="1097280"/>
          </a:xfrm>
        </p:spPr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Theranostic</a:t>
            </a:r>
            <a:r>
              <a:rPr lang="en-US" dirty="0"/>
              <a:t> Treatments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C493F-C572-4DF2-BE7A-3DEC870DC96F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https://lovelace.com/sites/default/files/styles/technology_block/public/technology/SIR-Spheres-%C2%AB%20Y-90%20resin%20microspheres%20Carried%20by%20Blood%20Flow.jpg?itok=HLAdpeI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416" y="4434991"/>
            <a:ext cx="1634584" cy="92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169" y="1244693"/>
            <a:ext cx="2462212" cy="78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82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</a:t>
            </a:r>
            <a:r>
              <a:rPr lang="en-US" dirty="0" err="1"/>
              <a:t>Theranostics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tumors?</a:t>
            </a:r>
          </a:p>
          <a:p>
            <a:r>
              <a:rPr lang="en-US" dirty="0"/>
              <a:t>GEP-NET’s </a:t>
            </a:r>
            <a:r>
              <a:rPr lang="en-US" baseline="0" dirty="0"/>
              <a:t>(small percentage)</a:t>
            </a:r>
          </a:p>
          <a:p>
            <a:r>
              <a:rPr lang="en-US" baseline="0" dirty="0"/>
              <a:t>Prostate </a:t>
            </a:r>
          </a:p>
          <a:p>
            <a:pPr lvl="1"/>
            <a:r>
              <a:rPr lang="en-US" dirty="0"/>
              <a:t>You’ll probably have to work with these someday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C493F-C572-4DF2-BE7A-3DEC870DC9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71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165" y="256680"/>
            <a:ext cx="10890929" cy="1097280"/>
          </a:xfrm>
        </p:spPr>
        <p:txBody>
          <a:bodyPr/>
          <a:lstStyle/>
          <a:p>
            <a:r>
              <a:rPr lang="en-US" dirty="0"/>
              <a:t>Typical workflow in </a:t>
            </a:r>
            <a:r>
              <a:rPr lang="en-US" dirty="0" err="1"/>
              <a:t>Theranostics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C493F-C572-4DF2-BE7A-3DEC870DC96F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3906" y="1099458"/>
            <a:ext cx="9465444" cy="5622018"/>
          </a:xfrm>
        </p:spPr>
        <p:txBody>
          <a:bodyPr>
            <a:normAutofit/>
          </a:bodyPr>
          <a:lstStyle/>
          <a:p>
            <a:r>
              <a:rPr lang="en-US" dirty="0"/>
              <a:t>Radiation Safety Protocol Development</a:t>
            </a:r>
          </a:p>
          <a:p>
            <a:pPr lvl="1"/>
            <a:r>
              <a:rPr lang="en-US" dirty="0"/>
              <a:t>Transportation of drug from hot lab to clinic to storage</a:t>
            </a:r>
          </a:p>
          <a:p>
            <a:pPr lvl="1"/>
            <a:r>
              <a:rPr lang="en-US" dirty="0"/>
              <a:t>Clinic safety</a:t>
            </a:r>
          </a:p>
          <a:p>
            <a:pPr lvl="2"/>
            <a:r>
              <a:rPr lang="en-US" dirty="0"/>
              <a:t>Policies for the room</a:t>
            </a:r>
          </a:p>
          <a:p>
            <a:pPr lvl="2"/>
            <a:r>
              <a:rPr lang="en-US" dirty="0"/>
              <a:t>Training of staff (physician through housekeeping)</a:t>
            </a:r>
          </a:p>
          <a:p>
            <a:pPr lvl="1"/>
            <a:r>
              <a:rPr lang="en-US" dirty="0"/>
              <a:t>Patient education paperwork</a:t>
            </a:r>
          </a:p>
          <a:p>
            <a:r>
              <a:rPr lang="en-US" dirty="0"/>
              <a:t>Package Acceptance, Verification, and Storage</a:t>
            </a:r>
          </a:p>
          <a:p>
            <a:pPr lvl="1"/>
            <a:r>
              <a:rPr lang="en-US" dirty="0"/>
              <a:t>Wipe</a:t>
            </a:r>
            <a:r>
              <a:rPr lang="en-US" baseline="0" dirty="0"/>
              <a:t> test, check U/</a:t>
            </a:r>
            <a:r>
              <a:rPr lang="en-US" baseline="0" dirty="0" err="1"/>
              <a:t>mCi</a:t>
            </a:r>
            <a:r>
              <a:rPr lang="en-US" baseline="0" dirty="0"/>
              <a:t>, label for </a:t>
            </a:r>
            <a:r>
              <a:rPr lang="en-US" baseline="0" dirty="0" err="1"/>
              <a:t>tx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Preparation of Drug for Delivery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In-Clinic Drug Delivery Assistance</a:t>
            </a:r>
          </a:p>
          <a:p>
            <a:r>
              <a:rPr lang="en-US" dirty="0">
                <a:solidFill>
                  <a:srgbClr val="FF0000"/>
                </a:solidFill>
              </a:rPr>
              <a:t>Cleanup of Room, Radioactive Waste</a:t>
            </a:r>
          </a:p>
          <a:p>
            <a:r>
              <a:rPr lang="en-US" dirty="0"/>
              <a:t>Storage and Disposal of Radioactive Waste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509" y="2307771"/>
            <a:ext cx="5669492" cy="37521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9069" y="5413613"/>
            <a:ext cx="3813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Text: What Physicists Do at KCI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Image from thebalancecareers.com</a:t>
            </a:r>
          </a:p>
        </p:txBody>
      </p:sp>
    </p:spTree>
    <p:extLst>
      <p:ext uri="{BB962C8B-B14F-4D97-AF65-F5344CB8AC3E}">
        <p14:creationId xmlns:p14="http://schemas.microsoft.com/office/powerpoint/2010/main" val="4140368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73" y="411482"/>
            <a:ext cx="10890929" cy="1097280"/>
          </a:xfrm>
        </p:spPr>
        <p:txBody>
          <a:bodyPr/>
          <a:lstStyle/>
          <a:p>
            <a:r>
              <a:rPr lang="en-US" dirty="0"/>
              <a:t>Dosimetry in </a:t>
            </a:r>
            <a:r>
              <a:rPr lang="en-US" dirty="0" err="1"/>
              <a:t>Theranostics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573" y="1371600"/>
            <a:ext cx="7703377" cy="4984750"/>
          </a:xfrm>
        </p:spPr>
        <p:txBody>
          <a:bodyPr>
            <a:normAutofit/>
          </a:bodyPr>
          <a:lstStyle/>
          <a:p>
            <a:r>
              <a:rPr lang="en-US" dirty="0" err="1"/>
              <a:t>Xofigo</a:t>
            </a:r>
            <a:r>
              <a:rPr lang="en-US" dirty="0"/>
              <a:t>: 1.49 </a:t>
            </a:r>
            <a:r>
              <a:rPr lang="en-US" dirty="0" err="1"/>
              <a:t>uCi</a:t>
            </a:r>
            <a:r>
              <a:rPr lang="en-US" dirty="0"/>
              <a:t>/kg of patient weight sent, delivered in syringe</a:t>
            </a:r>
          </a:p>
          <a:p>
            <a:r>
              <a:rPr lang="en-US" dirty="0"/>
              <a:t>Lu-177 PSMA: Measure out 200mCi in a 10cc syringe.</a:t>
            </a:r>
          </a:p>
          <a:p>
            <a:r>
              <a:rPr lang="en-US" dirty="0" err="1"/>
              <a:t>Lutathera</a:t>
            </a:r>
            <a:r>
              <a:rPr lang="en-US" dirty="0"/>
              <a:t>: Standard dose of 200mCi sent in vial, delivered to all patients via gravity method</a:t>
            </a:r>
          </a:p>
          <a:p>
            <a:pPr lvl="1"/>
            <a:r>
              <a:rPr lang="en-US" dirty="0"/>
              <a:t>Or, if you’re a maverick, via 60cc syringe and a chemotherapy pump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C493F-C572-4DF2-BE7A-3DEC870DC96F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00878"/>
            <a:ext cx="4674144" cy="293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1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15FFBF-33DA-0AB0-02DB-A75B98A2F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DBDF-9B28-F508-903D-6DE0BFFF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FDG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E56FF-1F2E-1C90-28DD-37D509F91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Types of Scans: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Tumor imaging and staging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Detection of sub-clinical involvement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Cardiac tissue viability studies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Brain Imaging</a:t>
            </a:r>
          </a:p>
          <a:p>
            <a:r>
              <a:rPr lang="en-US" sz="2400" dirty="0">
                <a:sym typeface="Wingdings" panose="05000000000000000000" pitchFamily="2" charset="2"/>
              </a:rPr>
              <a:t>Function: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Localizes like glucose in the body but gets stuck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6" name="Picture 5" descr="A diagram of the different types of glucose&#10;&#10;AI-generated content may be incorrect.">
            <a:extLst>
              <a:ext uri="{FF2B5EF4-FFF2-40B4-BE49-F238E27FC236}">
                <a16:creationId xmlns:a16="http://schemas.microsoft.com/office/drawing/2014/main" id="{70A87FB6-D598-AF02-692A-6391A0976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5" y="658368"/>
            <a:ext cx="5528582" cy="33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5C30D1-B1D5-7DE4-1920-0F24F2A41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87CE-2F50-4764-0EF1-C7751CCA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E272-A4C2-05DC-47CB-630D22C8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A06F1-D827-3806-C45A-87E2895C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3" y="10353"/>
            <a:ext cx="8294914" cy="68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4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29E70-5166-F8CD-1C06-A2D7BFF8E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C30C-A1C2-70A1-87CC-85FF4C97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BC64B-E97F-A1B4-45E9-B842F34A7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C6018-477F-EDBB-6151-0624ED60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8" y="239087"/>
            <a:ext cx="12141261" cy="64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6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EB9CB-3E2F-AE15-FB7A-E88BD0CD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5ADB-57F9-14D9-0559-ADDA7A79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Common PET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6CCB0-12E0-819C-D05B-72645A317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Primarily to detect cancer and monitor its progression/metastasis status</a:t>
            </a:r>
          </a:p>
          <a:p>
            <a:r>
              <a:rPr lang="en-US" sz="2400" dirty="0">
                <a:sym typeface="Wingdings" panose="05000000000000000000" pitchFamily="2" charset="2"/>
              </a:rPr>
              <a:t>PET/CT has become the primary </a:t>
            </a:r>
            <a:r>
              <a:rPr lang="en-US" sz="2400" b="1" dirty="0">
                <a:sym typeface="Wingdings" panose="05000000000000000000" pitchFamily="2" charset="2"/>
              </a:rPr>
              <a:t>imaging</a:t>
            </a:r>
            <a:r>
              <a:rPr lang="en-US" sz="2400" dirty="0">
                <a:sym typeface="Wingdings" panose="05000000000000000000" pitchFamily="2" charset="2"/>
              </a:rPr>
              <a:t> tool for cancer staging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There are other great non-imaging tools!</a:t>
            </a:r>
          </a:p>
          <a:p>
            <a:r>
              <a:rPr lang="en-US" sz="2400" dirty="0">
                <a:sym typeface="Wingdings" panose="05000000000000000000" pitchFamily="2" charset="2"/>
              </a:rPr>
              <a:t>Apparently, some are using PET to diagnose Alzheimer’s?</a:t>
            </a:r>
          </a:p>
        </p:txBody>
      </p:sp>
    </p:spTree>
    <p:extLst>
      <p:ext uri="{BB962C8B-B14F-4D97-AF65-F5344CB8AC3E}">
        <p14:creationId xmlns:p14="http://schemas.microsoft.com/office/powerpoint/2010/main" val="24593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0FA05-B0B7-7DCF-A935-AB1245ED0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4915-E360-8837-9A9D-ADE59A12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Common SPECT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60255-9CF9-9F3C-1C0C-069EA984D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SPECT primarily for tracking the progression of heart disease (blocked coronary arteries)</a:t>
            </a:r>
          </a:p>
          <a:p>
            <a:r>
              <a:rPr lang="en-US" sz="2400" dirty="0">
                <a:sym typeface="Wingdings" panose="05000000000000000000" pitchFamily="2" charset="2"/>
              </a:rPr>
              <a:t>There are also radiotracers for detecting bone, gall bladder, and intestinal disorders</a:t>
            </a:r>
          </a:p>
          <a:p>
            <a:r>
              <a:rPr lang="en-US" sz="2400" dirty="0">
                <a:sym typeface="Wingdings" panose="05000000000000000000" pitchFamily="2" charset="2"/>
              </a:rPr>
              <a:t>Apparently, some people have used it to help diagnose Parkinson’s?</a:t>
            </a:r>
          </a:p>
        </p:txBody>
      </p:sp>
    </p:spTree>
    <p:extLst>
      <p:ext uri="{BB962C8B-B14F-4D97-AF65-F5344CB8AC3E}">
        <p14:creationId xmlns:p14="http://schemas.microsoft.com/office/powerpoint/2010/main" val="295191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0C8C1-75F5-E693-FCF1-E5E18014C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3926-DCC4-3B2A-4000-843AA829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A3F1-BB78-2B2A-1D5D-2D961E3E0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ABD79-1DF8-7F2F-8278-4075417B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-16857"/>
            <a:ext cx="10287000" cy="689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703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828</Words>
  <Application>Microsoft Office PowerPoint</Application>
  <PresentationFormat>Widescreen</PresentationFormat>
  <Paragraphs>139</Paragraphs>
  <Slides>34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Arial</vt:lpstr>
      <vt:lpstr>Grandview Display</vt:lpstr>
      <vt:lpstr>Wingdings</vt:lpstr>
      <vt:lpstr>DashVTI</vt:lpstr>
      <vt:lpstr>Nuclear Imaging II (PET)</vt:lpstr>
      <vt:lpstr>Basics of PET Imaging</vt:lpstr>
      <vt:lpstr>PowerPoint Presentation</vt:lpstr>
      <vt:lpstr>FDG Scans</vt:lpstr>
      <vt:lpstr>PowerPoint Presentation</vt:lpstr>
      <vt:lpstr>PowerPoint Presentation</vt:lpstr>
      <vt:lpstr>Common PET Usage</vt:lpstr>
      <vt:lpstr>Common SPECT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Nuclear Imaging</vt:lpstr>
      <vt:lpstr>PowerPoint Presentation</vt:lpstr>
      <vt:lpstr>I-131 Therapy</vt:lpstr>
      <vt:lpstr>I-131 Therapy</vt:lpstr>
      <vt:lpstr>I-131 Therapy</vt:lpstr>
      <vt:lpstr>I-131 Decay Chart</vt:lpstr>
      <vt:lpstr>I-123 Diagnostic Studies</vt:lpstr>
      <vt:lpstr>I-123 Diagnostic Studies</vt:lpstr>
      <vt:lpstr>I-123 Diagnostic Studies</vt:lpstr>
      <vt:lpstr>Iodine Thyroid Uptake Study</vt:lpstr>
      <vt:lpstr>Theranostics</vt:lpstr>
      <vt:lpstr>Current Theranostic Treatments of Interest</vt:lpstr>
      <vt:lpstr>Trends in Theranostics</vt:lpstr>
      <vt:lpstr>Typical workflow in Theranostics</vt:lpstr>
      <vt:lpstr>Dosimetry in Theranostics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3</cp:revision>
  <dcterms:created xsi:type="dcterms:W3CDTF">2025-10-28T01:37:13Z</dcterms:created>
  <dcterms:modified xsi:type="dcterms:W3CDTF">2025-10-30T02:43:30Z</dcterms:modified>
</cp:coreProperties>
</file>